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6E396-7DC7-4BF1-A5E6-EACA0DED8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11C17-B18F-4B14-94FD-DA1781CFE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E9628B-A484-4BE9-964C-F19076AA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AEB49-F34F-4348-8BF4-233AB613D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9ACC1-0A9B-4764-A14B-B17B175F4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37607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06401C-C7A1-4D97-9717-5A227FB87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1C7F47-9627-437D-9854-C3E27278E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E1162D-9BE1-4F6D-9A7B-7F79A25BF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8AC57C-6ADE-4766-A17B-C8D87EEBE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611B4E-6037-4743-8EE7-B447B1E7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710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3387A-6C66-4BA4-A853-AEA51AC67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E57A0F-2BDC-40E9-B43F-AC400D512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8A49EE-9E11-4FC1-A530-936A64756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DC8327-2914-4049-B719-4EEFA0058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B09BA6-BB81-4933-9CB6-E52F04E4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1552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62AC4D-4215-40DE-A09C-530039CF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A390CF-ECC3-45C2-B5D6-B61DBE898A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0D2488-5631-4299-9A34-A65C01F56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7B8906-881D-4247-8042-E320BBB1D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1A67B5-24E6-4333-96B9-73484912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5596E0-522A-45A1-8D65-E4DC450F7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73825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752EE3-CF1E-4B77-9ECB-565F7B77C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6D2245-9AB9-483D-82BD-D339316F1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FCA9E6-7C2A-4366-B18B-49CCC694D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C13CC35-9B3C-48B6-84DC-241A3535EA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C71DC1-AF9A-4187-9F1C-B411DB7542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BF6B51-615D-4B36-930B-556FAA52E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8B3ED17-499E-4C9A-9EAD-B4C9BAE24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4BC5F9D-7665-4C96-AA71-3E5F02559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42437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1662D-4014-4037-B992-B324815D0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45567F7-195E-444B-AC7D-2BB5952AE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9DFF4B-C6CF-491C-9010-1B0D76243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1B29BA-BD80-4327-901D-E8EAFCB1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1717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16F205B-A27A-48E7-8692-A00F1800A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5226D2-7D4D-4525-BBA2-9D91A847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98A845A-0B75-4B6D-828B-6FCDE66E1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265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3A995-0BC0-4B3E-A7F1-4363B6FE2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56E9EE-51F0-4B35-8780-6625A72B2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39B937-3611-4F01-856B-E63BCD56F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DF2268-A470-47E0-A3C6-1B2F442D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D4DF26-6846-44E1-B3D4-28E13CEDB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51EAD8-7908-4541-8B41-919C0A1E9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893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A3588-6248-4B1D-BC59-27207E113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D6960CA-EFDA-4F14-8CE8-2C4CF1EC13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D775AA-0D5F-40A9-8BE2-57FA791BE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4383F9-FD45-42A6-8317-ABB3D37CF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E01D91-3CDE-46E1-8B7B-DE843D108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2E657D-C317-4216-B397-E03EADACE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52124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93151-4917-4265-9301-8A987893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85B89F-3FC3-4060-A91B-1AECFB2D7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8B8F6E-E536-4EA0-9000-43FC607EC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FA65E0-C1E6-43C6-9E98-858C3D245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259EAC-BC6F-4BC6-863F-A33CEEC6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18014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0762A90-16A0-4465-A5F4-AD4B084D74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7CFEA7-5007-47E0-AEF3-02235E612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5BD57F-7291-4CA5-8589-C678A9666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0E0FFF-51AF-469E-B552-80158AD11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FF9996-EC79-45D3-AB49-4CCB20FCE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62323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79D2F-4D9C-4126-A4EB-2F096C04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60B866-15F3-4FF1-B5E8-C2CDA9DFE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E490C1-B321-4D92-9F60-A1F0EE2359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E5851-1ACF-4681-9264-159539B23955}" type="datetimeFigureOut">
              <a:rPr lang="LID4096" smtClean="0"/>
              <a:t>12/29/2025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C634A8-E30F-4AA2-AC80-9053BC467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535427-C88C-4B69-AE9A-23B256A5B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11DA9-7C94-4588-AAFE-260AAA19876E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7993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56C01-56F4-4B32-AA43-91F09C9AFD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b="1" dirty="0" err="1"/>
              <a:t>Звіт</a:t>
            </a:r>
            <a:r>
              <a:rPr lang="ru-RU" sz="4400" b="1" dirty="0"/>
              <a:t> </a:t>
            </a:r>
            <a:r>
              <a:rPr lang="ru-RU" sz="4400" b="1" dirty="0" err="1"/>
              <a:t>щодо</a:t>
            </a:r>
            <a:r>
              <a:rPr lang="ru-RU" sz="4400" b="1" dirty="0"/>
              <a:t> </a:t>
            </a:r>
            <a:r>
              <a:rPr lang="ru-RU" sz="4400" b="1" dirty="0" err="1"/>
              <a:t>опитування</a:t>
            </a:r>
            <a:r>
              <a:rPr lang="ru-RU" sz="4400" b="1" dirty="0"/>
              <a:t> </a:t>
            </a:r>
            <a:r>
              <a:rPr lang="ru-RU" sz="4400" b="1" dirty="0" err="1"/>
              <a:t>роботодавців</a:t>
            </a:r>
            <a:r>
              <a:rPr lang="ru-RU" sz="4400" b="1" dirty="0"/>
              <a:t> про </a:t>
            </a:r>
            <a:r>
              <a:rPr lang="ru-RU" sz="4400" b="1" dirty="0" err="1"/>
              <a:t>якість</a:t>
            </a:r>
            <a:r>
              <a:rPr lang="ru-RU" sz="4400" b="1" dirty="0"/>
              <a:t> </a:t>
            </a:r>
            <a:r>
              <a:rPr lang="ru-RU" sz="4400" b="1" dirty="0" err="1"/>
              <a:t>підготовки</a:t>
            </a:r>
            <a:r>
              <a:rPr lang="ru-RU" sz="4400" b="1" dirty="0"/>
              <a:t> </a:t>
            </a:r>
            <a:r>
              <a:rPr lang="ru-RU" sz="4400" b="1" dirty="0" err="1"/>
              <a:t>фахівців</a:t>
            </a:r>
            <a:r>
              <a:rPr lang="ru-RU" sz="4400" b="1" dirty="0"/>
              <a:t> у </a:t>
            </a:r>
            <a:br>
              <a:rPr lang="ru-RU" sz="4400" b="1" dirty="0"/>
            </a:br>
            <a:r>
              <a:rPr lang="ru-RU" sz="4400" b="1" dirty="0"/>
              <a:t>ВСП «</a:t>
            </a:r>
            <a:r>
              <a:rPr lang="ru-RU" sz="4400" b="1" dirty="0" err="1"/>
              <a:t>Бобринецький</a:t>
            </a:r>
            <a:r>
              <a:rPr lang="ru-RU" sz="4400" b="1" dirty="0"/>
              <a:t> АФК </a:t>
            </a:r>
            <a:r>
              <a:rPr lang="ru-RU" sz="4400" b="1" dirty="0" err="1"/>
              <a:t>ім</a:t>
            </a:r>
            <a:r>
              <a:rPr lang="ru-RU" sz="4400" b="1" dirty="0"/>
              <a:t>. В. </a:t>
            </a:r>
            <a:r>
              <a:rPr lang="ru-RU" sz="4400" b="1" dirty="0" err="1"/>
              <a:t>Порика</a:t>
            </a:r>
            <a:r>
              <a:rPr lang="ru-RU" sz="4400" b="1" dirty="0"/>
              <a:t> БНАУ» за ОПП </a:t>
            </a:r>
            <a:r>
              <a:rPr lang="ru-RU" sz="4400" b="1" dirty="0" err="1"/>
              <a:t>Агрономія</a:t>
            </a:r>
            <a:r>
              <a:rPr lang="ru-RU" sz="4400" b="1" dirty="0"/>
              <a:t> </a:t>
            </a:r>
            <a:br>
              <a:rPr lang="ru-RU" sz="4400" b="1" dirty="0"/>
            </a:br>
            <a:r>
              <a:rPr lang="ru-RU" sz="4400" b="1" dirty="0"/>
              <a:t>(2025 – 2026 </a:t>
            </a:r>
            <a:r>
              <a:rPr lang="ru-RU" sz="4400" b="1" dirty="0" err="1"/>
              <a:t>н.р</a:t>
            </a:r>
            <a:r>
              <a:rPr lang="ru-RU" sz="4400" b="1" dirty="0"/>
              <a:t>.) </a:t>
            </a:r>
            <a:endParaRPr lang="LID4096" sz="44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B9D337-54AA-4C69-9F45-8E354497D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028" y="3784878"/>
            <a:ext cx="4843943" cy="274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6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іаграма відповідей у Формах. Назва запитання: 1. Укажіть назву Вашого підприємства (установи/організації). Кількість відповідей: 6 відповідей.">
            <a:extLst>
              <a:ext uri="{FF2B5EF4-FFF2-40B4-BE49-F238E27FC236}">
                <a16:creationId xmlns:a16="http://schemas.microsoft.com/office/drawing/2014/main" id="{6DDAC12D-4128-4422-AFAA-420B78568B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424"/>
          <a:stretch/>
        </p:blipFill>
        <p:spPr bwMode="auto">
          <a:xfrm>
            <a:off x="0" y="530225"/>
            <a:ext cx="12192000" cy="78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іаграма відповідей у Формах. Назва запитання: 1. Укажіть назву Вашого підприємства (установи/організації). Кількість відповідей: 6 відповідей.">
            <a:extLst>
              <a:ext uri="{FF2B5EF4-FFF2-40B4-BE49-F238E27FC236}">
                <a16:creationId xmlns:a16="http://schemas.microsoft.com/office/drawing/2014/main" id="{CC688F3C-BEA3-43F3-A42C-FCBE22975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2"/>
          <a:stretch/>
        </p:blipFill>
        <p:spPr bwMode="auto">
          <a:xfrm>
            <a:off x="0" y="1736521"/>
            <a:ext cx="12192000" cy="458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494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іаграма відповідей у Формах. Назва запитання: 2. Чи вважаєте Ви, що підготовка фахівців за освітньою програмою Агрономія є актуальною й необхідною?. Кількість відповідей: 6 відповідей.">
            <a:extLst>
              <a:ext uri="{FF2B5EF4-FFF2-40B4-BE49-F238E27FC236}">
                <a16:creationId xmlns:a16="http://schemas.microsoft.com/office/drawing/2014/main" id="{73F0869C-9EBF-4A5B-88C2-88BE3B6965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078"/>
          <a:stretch/>
        </p:blipFill>
        <p:spPr bwMode="auto">
          <a:xfrm>
            <a:off x="0" y="663576"/>
            <a:ext cx="12192000" cy="115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Діаграма відповідей у Формах. Назва запитання: 2. Чи вважаєте Ви, що підготовка фахівців за освітньою програмою Агрономія є актуальною й необхідною?. Кількість відповідей: 6 відповідей.">
            <a:extLst>
              <a:ext uri="{FF2B5EF4-FFF2-40B4-BE49-F238E27FC236}">
                <a16:creationId xmlns:a16="http://schemas.microsoft.com/office/drawing/2014/main" id="{87500C7C-C954-416D-9EDE-E4F7BE4CDF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60"/>
          <a:stretch/>
        </p:blipFill>
        <p:spPr bwMode="auto">
          <a:xfrm>
            <a:off x="0" y="2248250"/>
            <a:ext cx="12192000" cy="39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930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іаграма відповідей у Формах. Назва запитання: 3. Чи забезпечує освітня програма формування тих компетентностей, які потрібні фахівцям для ефективної роботи?. Кількість відповідей: 6 відповідей.">
            <a:extLst>
              <a:ext uri="{FF2B5EF4-FFF2-40B4-BE49-F238E27FC236}">
                <a16:creationId xmlns:a16="http://schemas.microsoft.com/office/drawing/2014/main" id="{533DF9F3-8C35-44CA-83DE-85A8956DD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26"/>
          <a:stretch/>
        </p:blipFill>
        <p:spPr bwMode="auto">
          <a:xfrm>
            <a:off x="0" y="663575"/>
            <a:ext cx="12192000" cy="116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Діаграма відповідей у Формах. Назва запитання: 3. Чи забезпечує освітня програма формування тих компетентностей, які потрібні фахівцям для ефективної роботи?. Кількість відповідей: 6 відповідей.">
            <a:extLst>
              <a:ext uri="{FF2B5EF4-FFF2-40B4-BE49-F238E27FC236}">
                <a16:creationId xmlns:a16="http://schemas.microsoft.com/office/drawing/2014/main" id="{02C724F4-AB0C-45A2-8DEF-3D7DA3A49B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8"/>
          <a:stretch/>
        </p:blipFill>
        <p:spPr bwMode="auto">
          <a:xfrm>
            <a:off x="0" y="2239861"/>
            <a:ext cx="12192000" cy="395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04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Діаграма відповідей у Формах. Назва запитання: 4. Чи виникала потреба додатково на робочому місці навчати студента (випускника) та формувати в нього практичні навички?. Кількість відповідей: 6 відповідей.">
            <a:extLst>
              <a:ext uri="{FF2B5EF4-FFF2-40B4-BE49-F238E27FC236}">
                <a16:creationId xmlns:a16="http://schemas.microsoft.com/office/drawing/2014/main" id="{F6A9233B-F01F-4421-8919-970FC102E0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623"/>
          <a:stretch/>
        </p:blipFill>
        <p:spPr bwMode="auto">
          <a:xfrm>
            <a:off x="0" y="663575"/>
            <a:ext cx="12192000" cy="118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Діаграма відповідей у Формах. Назва запитання: 4. Чи виникала потреба додатково на робочому місці навчати студента (випускника) та формувати в нього практичні навички?. Кількість відповідей: 6 відповідей.">
            <a:extLst>
              <a:ext uri="{FF2B5EF4-FFF2-40B4-BE49-F238E27FC236}">
                <a16:creationId xmlns:a16="http://schemas.microsoft.com/office/drawing/2014/main" id="{E60D12C7-3EAD-48A8-B68D-B9EAD52A0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7"/>
          <a:stretch/>
        </p:blipFill>
        <p:spPr bwMode="auto">
          <a:xfrm>
            <a:off x="0" y="2281806"/>
            <a:ext cx="12192000" cy="391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335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Діаграма відповідей у Формах. Назва запитання: 5. Оцініть, будь ласка, рівень знань і навичок випускників  за п’ятибальною шкалою, де: «1» – низький рівень (незадовільно), «5» – високий рівень (відмінно).. Кількість відповідей: .">
            <a:extLst>
              <a:ext uri="{FF2B5EF4-FFF2-40B4-BE49-F238E27FC236}">
                <a16:creationId xmlns:a16="http://schemas.microsoft.com/office/drawing/2014/main" id="{BBC9DF8C-F3AB-4923-96EB-F3D5B21CA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3937"/>
          <a:stretch/>
        </p:blipFill>
        <p:spPr bwMode="auto">
          <a:xfrm>
            <a:off x="0" y="1412874"/>
            <a:ext cx="12192000" cy="419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495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Діаграма відповідей у Формах. Назва запитання: 6. Чи зацікавлені ви в прийомі на роботу випускників ВСП «Бобринецький АФК ім. В. Порика БНАУ» підготовлених за освітньою програмою Агрономія?. Кількість відповідей: 6 відповідей.">
            <a:extLst>
              <a:ext uri="{FF2B5EF4-FFF2-40B4-BE49-F238E27FC236}">
                <a16:creationId xmlns:a16="http://schemas.microsoft.com/office/drawing/2014/main" id="{448D4338-F12D-4D58-BE37-10661B80C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71"/>
          <a:stretch/>
        </p:blipFill>
        <p:spPr bwMode="auto">
          <a:xfrm>
            <a:off x="0" y="663576"/>
            <a:ext cx="12192000" cy="119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Діаграма відповідей у Формах. Назва запитання: 6. Чи зацікавлені ви в прийомі на роботу випускників ВСП «Бобринецький АФК ім. В. Порика БНАУ» підготовлених за освітньою програмою Агрономія?. Кількість відповідей: 6 відповідей.">
            <a:extLst>
              <a:ext uri="{FF2B5EF4-FFF2-40B4-BE49-F238E27FC236}">
                <a16:creationId xmlns:a16="http://schemas.microsoft.com/office/drawing/2014/main" id="{E754A409-CC25-4C4A-8A51-B736483558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7"/>
          <a:stretch/>
        </p:blipFill>
        <p:spPr bwMode="auto">
          <a:xfrm>
            <a:off x="0" y="2332139"/>
            <a:ext cx="12192000" cy="386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500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71CC48-693C-4D69-BC08-EABCD799E7EA}"/>
              </a:ext>
            </a:extLst>
          </p:cNvPr>
          <p:cNvSpPr txBox="1"/>
          <p:nvPr/>
        </p:nvSpPr>
        <p:spPr>
          <a:xfrm>
            <a:off x="654340" y="1030440"/>
            <a:ext cx="1108185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uk-UA" sz="20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7. Надайте свій коментар або побажання стосовно підготовки фахівців у ВСП «</a:t>
            </a:r>
            <a:r>
              <a:rPr lang="uk-UA" sz="2000" b="0" i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Бобринецький</a:t>
            </a:r>
            <a:r>
              <a:rPr lang="uk-UA" sz="20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АФК ім. В. </a:t>
            </a:r>
            <a:r>
              <a:rPr lang="uk-UA" sz="2000" b="0" i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Порика</a:t>
            </a:r>
            <a:r>
              <a:rPr lang="uk-UA" sz="20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БНАУ»</a:t>
            </a:r>
          </a:p>
          <a:p>
            <a:pPr algn="l"/>
            <a:endParaRPr lang="uk-UA" dirty="0">
              <a:solidFill>
                <a:srgbClr val="202124"/>
              </a:solidFill>
              <a:latin typeface="Roboto" panose="02000000000000000000" pitchFamily="2" charset="0"/>
            </a:endParaRPr>
          </a:p>
          <a:p>
            <a:pPr algn="l"/>
            <a:endParaRPr lang="uk-UA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Більше уваги до сучасної </a:t>
            </a:r>
            <a:r>
              <a:rPr lang="uk-UA" b="0" i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Агрохімії,сучасної</a:t>
            </a:r>
            <a:r>
              <a:rPr lang="uk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uk-UA" b="0" i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агротехніки,передових</a:t>
            </a:r>
            <a:r>
              <a:rPr lang="uk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технологій!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Не в повній мірі достатня матеріально технічна база (навчальне господарство).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Недостатнє практичне вивчення нових технологій вирощування.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Бажаю стрімкого розвитку і стати найкращим закладом в Україні</a:t>
            </a:r>
            <a:r>
              <a:rPr lang="ru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😄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Потрібно обновить систему навчання на сучасну,  і більше практики на полях. Теорія - це лише 50%, практика повинна бути на пополам з теорією. Тільки тоді студенти зможуть зрозуміти теорію. Більше прикладів на практиці.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Фахівці підготовлені на достатньо професійному рівні.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Дякую за підготовку</a:t>
            </a:r>
          </a:p>
        </p:txBody>
      </p:sp>
    </p:spTree>
    <p:extLst>
      <p:ext uri="{BB962C8B-B14F-4D97-AF65-F5344CB8AC3E}">
        <p14:creationId xmlns:p14="http://schemas.microsoft.com/office/powerpoint/2010/main" val="86619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63006C-5B3A-4948-B290-A794396A0DC5}"/>
              </a:ext>
            </a:extLst>
          </p:cNvPr>
          <p:cNvSpPr txBox="1"/>
          <p:nvPr/>
        </p:nvSpPr>
        <p:spPr>
          <a:xfrm>
            <a:off x="327171" y="46196"/>
            <a:ext cx="113083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свідчать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Бобринецький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АФК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БНАУ»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12657AC-32A8-4998-9AC4-A3F9CBFD1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03" y="1585133"/>
            <a:ext cx="1186482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ID4096" altLang="LID4096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показники: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LID4096" altLang="LID4096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Актуальність: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100% роботодавців підтвердили, що підготовка фахівців за </a:t>
            </a:r>
            <a:r>
              <a:rPr kumimoji="0" lang="uk-UA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ОПП 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Агрономія є необхідною та актуальною.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LID4096" altLang="LID4096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Компетентність: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Більшість опитаних (66,7%) вважають, що </a:t>
            </a:r>
            <a:r>
              <a:rPr kumimoji="0" lang="uk-UA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ОПП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повністю забезпечує формування потрібних для роботи навичок.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LID4096" altLang="LID4096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Працевлаштування: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83,3% роботодавців зацікавлені у прийомі на роботу випускників коледжу.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LID4096" altLang="LID4096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 знань: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п'ятибальною шкалою більшість показників (рівень знань, практичні навички, здатність до навчання) оцінені на «4» та «5».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553F1ED-C030-4742-8D6C-49F6F9D69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71" y="3841706"/>
            <a:ext cx="1163832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 на позитивні оцінки, роботодавці висловили низку побажань для подальшого розвитку:</a:t>
            </a: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LID4096" altLang="LID4096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 практики: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Збільшити кількість практичних занять безпосередньо в полі, оскільки теорія має поєднуватися з практикою у співвідношенні 50/50.</a:t>
            </a: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LID4096" altLang="LID4096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Технологічне оновлення: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Приділяти більше уваги </a:t>
            </a:r>
            <a:r>
              <a:rPr kumimoji="0" lang="LID4096" altLang="LID4096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вивченню сучасної, 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новітньої техніки та передових технологій вирощування.</a:t>
            </a: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LID4096" altLang="LID4096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Матеріальна база: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Роботодавці відзначають потребу в оновленні матеріально-технічної бази навчального господарства.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ID4096" altLang="LID4096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висновок:</a:t>
            </a:r>
            <a:r>
              <a:rPr kumimoji="0" lang="LID4096" altLang="LID4096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 готує конкурентоспроможних фахівців, проте для підтримки високого рівня необхідно активніше інтегрувати сучасні виробничі технології в освітній процес та розширювати практичну підготовку на реальних об'єктах.</a:t>
            </a:r>
          </a:p>
        </p:txBody>
      </p:sp>
    </p:spTree>
    <p:extLst>
      <p:ext uri="{BB962C8B-B14F-4D97-AF65-F5344CB8AC3E}">
        <p14:creationId xmlns:p14="http://schemas.microsoft.com/office/powerpoint/2010/main" val="29063170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345</Words>
  <Application>Microsoft Office PowerPoint</Application>
  <PresentationFormat>Широкоэкранный</PresentationFormat>
  <Paragraphs>24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Times New Roman</vt:lpstr>
      <vt:lpstr>Тема Office</vt:lpstr>
      <vt:lpstr>Звіт щодо опитування роботодавців про якість підготовки фахівців у  ВСП «Бобринецький АФК ім. В. Порика БНАУ» за ОПП Агрономія  (2025 – 2026 н.р.)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щодо опитування роботодавців про якості підготовки фахівців у  ВСП «Бобринецький АФК ім. В. Порика БНАУ» за ОПП Агрономія  (2025 – 2026 н.р.) </dc:title>
  <dc:creator>Zavviddilenny VPPR</dc:creator>
  <cp:lastModifiedBy>Zavviddilenny VPPR</cp:lastModifiedBy>
  <cp:revision>4</cp:revision>
  <dcterms:created xsi:type="dcterms:W3CDTF">2025-12-29T07:10:22Z</dcterms:created>
  <dcterms:modified xsi:type="dcterms:W3CDTF">2025-12-29T11:23:02Z</dcterms:modified>
</cp:coreProperties>
</file>