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3"/>
  </p:notesMasterIdLst>
  <p:sldIdLst>
    <p:sldId id="283" r:id="rId3"/>
    <p:sldId id="285" r:id="rId4"/>
    <p:sldId id="284" r:id="rId5"/>
    <p:sldId id="286" r:id="rId6"/>
    <p:sldId id="287" r:id="rId7"/>
    <p:sldId id="288" r:id="rId8"/>
    <p:sldId id="289" r:id="rId9"/>
    <p:sldId id="290" r:id="rId10"/>
    <p:sldId id="292" r:id="rId11"/>
    <p:sldId id="276" r:id="rId12"/>
    <p:sldId id="280" r:id="rId13"/>
    <p:sldId id="258" r:id="rId14"/>
    <p:sldId id="261" r:id="rId15"/>
    <p:sldId id="291" r:id="rId16"/>
    <p:sldId id="293" r:id="rId17"/>
    <p:sldId id="294" r:id="rId18"/>
    <p:sldId id="299" r:id="rId19"/>
    <p:sldId id="296" r:id="rId20"/>
    <p:sldId id="297" r:id="rId21"/>
    <p:sldId id="29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1AB06-0DBE-4A5F-90D4-284769D9D653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60860-19E0-4051-B224-4107F8416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23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60860-19E0-4051-B224-4107F8416E2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6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32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25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9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34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8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1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09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0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10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64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47EC6-C451-4F92-8047-311622A57D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E7604-AAA8-4DC5-8C5B-1B8CB25A4C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85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C099E-19AA-43CA-A430-E3D587EA9A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D7D38-5F7A-489A-B560-271311CC16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73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2F5B-1AAD-468A-9F60-6EE0A30B6A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A3476-5637-45CE-9925-AE9218F079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17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95463-0B68-4FB9-981E-C07A1CB489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EAB66-9D50-4721-BFBA-8FC82B680B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16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DAD8E-A1D7-470E-8D85-F5E802EB1B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30603-B139-456B-9F40-439193230C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549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90509-C023-4320-8F2B-B8FEB4B234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62E46-637E-4709-BF06-BBB54B1FEF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62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F08B5-CC86-4A41-AC79-4456A6A0E7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B8354-3968-4353-8DFF-2D0CFDFF78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46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EE976-7A06-4F4B-98C3-B6C4E54EC6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B1A61-6297-4D8A-97D6-A70E44D9C1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DBF72-B66B-45E3-A0F2-B0F3B48FDDD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764AC-7DA3-4EB1-8C0F-5DD6B76B3C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50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796BD-5239-4018-B3A4-D82830C7E2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A0C53-C341-4ADB-A107-5D8EEC4DF7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12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6D5F9-3FB4-4A19-9925-CACC88B49D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2C1B8-8D73-48D4-8A8D-6A68967DD2C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42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FBA2-9AAC-4340-AC62-F1FF3E070C8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1D086-A35D-4E28-B2F3-9275D544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4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D9416E-818B-4C17-979A-1603BB931A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964FDD-D43F-4C09-871A-8E348AFAAA3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9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Відбір зразків ґрунту при агрохімічному обстеженні.</a:t>
            </a:r>
            <a:b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73016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250161"/>
            <a:ext cx="2306827" cy="171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87" y="5146430"/>
            <a:ext cx="2598368" cy="17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46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плану землекористування господарства роблять викопіювання поля, де будуть відбиратися зразки.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кожного поля ділять на елементарні ділянки (ЕД), форма яких повинна максимально наближатися до квадрата. </a:t>
            </a:r>
            <a:endParaRPr lang="uk-UA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68939" y="3903824"/>
            <a:ext cx="2749851" cy="237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61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3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54" y="1052735"/>
            <a:ext cx="1412583" cy="115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09" y="1841734"/>
            <a:ext cx="1239797" cy="101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07" y="2800438"/>
            <a:ext cx="1328683" cy="1083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69613"/>
            <a:ext cx="1213419" cy="9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71576"/>
            <a:ext cx="2915816" cy="1788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619" y="4766766"/>
            <a:ext cx="2384214" cy="82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97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відбору зразків необхідне обладнання: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ґрунтовий бур, лопата, метрівка, етикетки, пакети, щільний папір.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5"/>
          <a:stretch/>
        </p:blipFill>
        <p:spPr bwMode="auto">
          <a:xfrm>
            <a:off x="6228185" y="3790237"/>
            <a:ext cx="2915816" cy="303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95124"/>
            <a:ext cx="3600401" cy="262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2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9"/>
          <a:stretch/>
        </p:blipFill>
        <p:spPr bwMode="auto">
          <a:xfrm>
            <a:off x="0" y="0"/>
            <a:ext cx="9167378" cy="683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618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Зразки ґрунту відбирають після збирання врожаю або в крайньому випадку рано навесні. </a:t>
            </a:r>
            <a:endParaRPr 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24382"/>
            <a:ext cx="4211960" cy="313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24383"/>
            <a:ext cx="4381156" cy="313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84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 проби відбираються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діагоналі, методом конверта, шахматним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способом, навхрест, кільце.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59" y="3789040"/>
            <a:ext cx="753855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3928" y="6287483"/>
            <a:ext cx="5241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2. Конверт, 3.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Навхрест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Кільце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3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Відбирають початкові проби через 50 - 100 м., уникаючи нетипових місць (краї полів, дороги, розкидані добрива, скирти соломи тощо).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17032"/>
            <a:ext cx="356087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3410398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03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Зразки відбираються з глибини 30 см., лопатою, буром, щупом у відро. </a:t>
            </a:r>
          </a:p>
        </p:txBody>
      </p:sp>
      <p:pic>
        <p:nvPicPr>
          <p:cNvPr id="5" name="Рисунок 4" descr="SoilSampling[1]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21148"/>
            <a:ext cx="3500135" cy="263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t="5086" r="5437" b="6930"/>
          <a:stretch/>
        </p:blipFill>
        <p:spPr bwMode="auto">
          <a:xfrm>
            <a:off x="1768287" y="4007735"/>
            <a:ext cx="3539359" cy="265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938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813690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553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136903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95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" y="144016"/>
            <a:ext cx="4609937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68960"/>
            <a:ext cx="4644006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249" y="100416"/>
            <a:ext cx="3672408" cy="3012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33" y="3415308"/>
            <a:ext cx="396044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1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05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 проби старанно перемішують у відрі, або на листі картону і близько 0,5 кг., ґрунту поміщають в мішечок, картонну коробку. Пробі присвоюють номер елементарної ділянки, який нанесено на карту. В середину вкладають етикетку, аналогічну наклеюють зверху.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677" y="3900101"/>
            <a:ext cx="4410737" cy="292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6" y="3900100"/>
            <a:ext cx="2818077" cy="291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967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Відібрані середні зразки з полів доставляють в лабораторію. Після просушування пінцетом видаляють рештки рослин, включення</a:t>
            </a: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Розмелюють грунт в фарфоровій ступці, просівають крізь сито з отвором 1 мм і переносять у спеціальні банки з притертою кришкою.</a:t>
            </a:r>
          </a:p>
          <a:p>
            <a:pPr marL="0" indent="0">
              <a:spcBef>
                <a:spcPts val="0"/>
              </a:spcBef>
              <a:buNone/>
            </a:pP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51811"/>
            <a:ext cx="393325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51811"/>
            <a:ext cx="4060197" cy="297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48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727541" y="620688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аналізом ґрунт рівномірно перемішують і відбирають наважку.</a:t>
            </a:r>
            <a:r>
              <a:rPr lang="uk-UA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3236913" cy="248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140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4664"/>
            <a:ext cx="650460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34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483768" y="616782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передній стінці розрізу за допомогою мірної стрічки або дерев’яного метра розділяють профіль на генетичні горизонти, в польовому щоденнику або журналі їхні індекси і глибину залягання. 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2"/>
          <a:stretch/>
        </p:blipFill>
        <p:spPr bwMode="auto">
          <a:xfrm>
            <a:off x="4355976" y="3861048"/>
            <a:ext cx="3463390" cy="270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682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2655"/>
            <a:ext cx="3413707" cy="6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420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483768" y="616782"/>
            <a:ext cx="5832648" cy="2808312"/>
          </a:xfrm>
          <a:prstGeom prst="vertic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Зразки відбирають знизу вгору, починаючи з нижнього горизонту і закінчують верхнім (орним шаром). </a:t>
            </a:r>
            <a:r>
              <a:rPr lang="uk-UA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Кожний зразок вміщують у пронумерований мішечок, куди кладуть етикетку, на якій записують адресу, назву поля чи досліду, номер розрізу, горизонт, глибину відбирання зразку, дату і прізвище виконавця.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891" y="3223361"/>
            <a:ext cx="2988332" cy="358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718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317</Words>
  <Application>Microsoft Office PowerPoint</Application>
  <PresentationFormat>Экран (4:3)</PresentationFormat>
  <Paragraphs>17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 рослинництва</dc:creator>
  <cp:lastModifiedBy>Каб рослинництва</cp:lastModifiedBy>
  <cp:revision>18</cp:revision>
  <dcterms:created xsi:type="dcterms:W3CDTF">2014-04-03T06:44:29Z</dcterms:created>
  <dcterms:modified xsi:type="dcterms:W3CDTF">2016-05-18T10:25:48Z</dcterms:modified>
</cp:coreProperties>
</file>